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7010400" cy="92964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236" y="-78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96700"/>
            <a:ext cx="1543050" cy="845220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0" cy="845220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311401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81B638-340E-4C07-B9D8-6F67AE22D6AF}" type="datetimeFigureOut">
              <a:rPr lang="fr-FR" smtClean="0"/>
              <a:pPr/>
              <a:t>07/06/2017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921C4F-121B-4B09-BBA6-95AD26327A2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700808" y="272481"/>
            <a:ext cx="4689140" cy="1008112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r>
              <a:rPr lang="fr-FR" sz="1600" b="1" dirty="0" smtClean="0">
                <a:solidFill>
                  <a:schemeClr val="tx1"/>
                </a:solidFill>
              </a:rPr>
              <a:t>Contrat de scolarisation</a:t>
            </a:r>
          </a:p>
          <a:p>
            <a:r>
              <a:rPr lang="fr-FR" sz="1400" b="1" dirty="0" smtClean="0">
                <a:solidFill>
                  <a:schemeClr val="tx1"/>
                </a:solidFill>
              </a:rPr>
              <a:t>Année </a:t>
            </a:r>
            <a:r>
              <a:rPr lang="fr-FR" sz="1400" b="1" smtClean="0">
                <a:solidFill>
                  <a:schemeClr val="tx1"/>
                </a:solidFill>
              </a:rPr>
              <a:t>scolaire </a:t>
            </a:r>
            <a:r>
              <a:rPr lang="fr-FR" sz="1400" b="1" smtClean="0">
                <a:solidFill>
                  <a:schemeClr val="tx1"/>
                </a:solidFill>
              </a:rPr>
              <a:t>2017 </a:t>
            </a:r>
            <a:r>
              <a:rPr lang="fr-FR" sz="1400" b="1" smtClean="0">
                <a:solidFill>
                  <a:schemeClr val="tx1"/>
                </a:solidFill>
              </a:rPr>
              <a:t>/ </a:t>
            </a:r>
            <a:r>
              <a:rPr lang="fr-FR" sz="1400" b="1" smtClean="0">
                <a:solidFill>
                  <a:schemeClr val="tx1"/>
                </a:solidFill>
              </a:rPr>
              <a:t>2018</a:t>
            </a:r>
            <a:endParaRPr lang="fr-FR" sz="1400" b="1" dirty="0" smtClean="0">
              <a:solidFill>
                <a:schemeClr val="tx1"/>
              </a:solidFill>
            </a:endParaRPr>
          </a:p>
          <a:p>
            <a:r>
              <a:rPr lang="fr-FR" sz="1200" b="1" dirty="0" smtClean="0">
                <a:solidFill>
                  <a:schemeClr val="tx1"/>
                </a:solidFill>
              </a:rPr>
              <a:t>(disposition rendue obligatoire par la législation en vigueur)</a:t>
            </a:r>
          </a:p>
          <a:p>
            <a:r>
              <a:rPr lang="fr-FR" sz="1200" b="1" dirty="0" smtClean="0">
                <a:solidFill>
                  <a:schemeClr val="tx1"/>
                </a:solidFill>
              </a:rPr>
              <a:t>Contrat à signer et à rendre avec le règlement de la facture de septembre</a:t>
            </a:r>
            <a:endParaRPr lang="fr-FR" sz="1200" b="1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1196752" y="1424608"/>
            <a:ext cx="81009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ENTRE</a:t>
            </a:r>
            <a:endParaRPr lang="fr-FR" sz="1400" dirty="0"/>
          </a:p>
        </p:txBody>
      </p:sp>
      <p:sp>
        <p:nvSpPr>
          <p:cNvPr id="6" name="ZoneTexte 5"/>
          <p:cNvSpPr txBox="1"/>
          <p:nvPr/>
        </p:nvSpPr>
        <p:spPr>
          <a:xfrm>
            <a:off x="2780928" y="1424608"/>
            <a:ext cx="106211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ET</a:t>
            </a:r>
            <a:endParaRPr lang="fr-FR" sz="1400" dirty="0"/>
          </a:p>
        </p:txBody>
      </p:sp>
      <p:pic>
        <p:nvPicPr>
          <p:cNvPr id="9" name="Image 8" descr="GALICOP-StVincent-LOG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8680" y="272480"/>
            <a:ext cx="882098" cy="1056966"/>
          </a:xfrm>
          <a:prstGeom prst="rect">
            <a:avLst/>
          </a:prstGeom>
        </p:spPr>
      </p:pic>
      <p:graphicFrame>
        <p:nvGraphicFramePr>
          <p:cNvPr id="14" name="Tableau 13"/>
          <p:cNvGraphicFramePr>
            <a:graphicFrameLocks noGrp="1"/>
          </p:cNvGraphicFramePr>
          <p:nvPr/>
        </p:nvGraphicFramePr>
        <p:xfrm>
          <a:off x="332656" y="1784648"/>
          <a:ext cx="1800200" cy="196903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00200"/>
              </a:tblGrid>
              <a:tr h="1008112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ECOLE SAINT VINCENT</a:t>
                      </a:r>
                    </a:p>
                    <a:p>
                      <a:r>
                        <a:rPr lang="fr-FR" sz="1200" dirty="0" smtClean="0"/>
                        <a:t>             SAINT CHARLES</a:t>
                      </a:r>
                    </a:p>
                    <a:p>
                      <a:r>
                        <a:rPr lang="fr-FR" sz="1200" dirty="0" smtClean="0"/>
                        <a:t>76 avenue Saint </a:t>
                      </a:r>
                      <a:r>
                        <a:rPr lang="fr-FR" sz="1200" dirty="0" err="1" smtClean="0"/>
                        <a:t>Exupéry</a:t>
                      </a:r>
                      <a:endParaRPr lang="fr-FR" sz="1200" dirty="0" smtClean="0"/>
                    </a:p>
                    <a:p>
                      <a:r>
                        <a:rPr lang="fr-FR" sz="1200" dirty="0" smtClean="0"/>
                        <a:t>62100 CALAIS</a:t>
                      </a:r>
                    </a:p>
                    <a:p>
                      <a:r>
                        <a:rPr lang="fr-FR" sz="1200" dirty="0" smtClean="0"/>
                        <a:t>Tél: 03 21 96 79 65</a:t>
                      </a:r>
                      <a:endParaRPr lang="fr-FR" sz="12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231"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 marL="68580" marR="68580" marT="66040" marB="6604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94231">
                <a:tc>
                  <a:txBody>
                    <a:bodyPr/>
                    <a:lstStyle/>
                    <a:p>
                      <a:endParaRPr lang="fr-FR" sz="2600" dirty="0"/>
                    </a:p>
                  </a:txBody>
                  <a:tcPr marL="68580" marR="68580" marT="66040" marB="66040"/>
                </a:tc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/>
        </p:nvGraphicFramePr>
        <p:xfrm>
          <a:off x="2348880" y="1784648"/>
          <a:ext cx="3888432" cy="260386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41344"/>
                <a:gridCol w="2347088"/>
              </a:tblGrid>
              <a:tr h="341670"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M  et/ou Mme </a:t>
                      </a:r>
                      <a:endParaRPr lang="fr-FR" sz="14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41670">
                <a:tc gridSpan="2">
                  <a:txBody>
                    <a:bodyPr/>
                    <a:lstStyle/>
                    <a:p>
                      <a:r>
                        <a:rPr lang="fr-FR" sz="1400" dirty="0" smtClean="0"/>
                        <a:t>adresse </a:t>
                      </a:r>
                      <a:endParaRPr lang="fr-FR" sz="14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17232">
                <a:tc gridSpan="2">
                  <a:txBody>
                    <a:bodyPr/>
                    <a:lstStyle/>
                    <a:p>
                      <a:r>
                        <a:rPr lang="fr-FR" sz="1400" b="1" dirty="0" smtClean="0"/>
                        <a:t>Nom et prénom des enfants scolarisés à l’école</a:t>
                      </a:r>
                      <a:endParaRPr lang="fr-FR" sz="1400" b="1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9674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</a:t>
                      </a:r>
                      <a:r>
                        <a:rPr lang="fr-FR" sz="1200" baseline="30000" dirty="0" smtClean="0"/>
                        <a:t>er</a:t>
                      </a:r>
                      <a:r>
                        <a:rPr lang="fr-FR" sz="1200" dirty="0" smtClean="0"/>
                        <a:t> enfant</a:t>
                      </a:r>
                      <a:endParaRPr lang="fr-FR" sz="12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enfant</a:t>
                      </a:r>
                      <a:endParaRPr lang="fr-FR" sz="12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6891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3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enfant</a:t>
                      </a:r>
                      <a:endParaRPr lang="fr-FR" sz="12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4063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</a:t>
                      </a:r>
                      <a:r>
                        <a:rPr lang="fr-FR" sz="1200" baseline="30000" dirty="0" smtClean="0"/>
                        <a:t>ème</a:t>
                      </a:r>
                      <a:r>
                        <a:rPr lang="fr-FR" sz="1200" dirty="0" smtClean="0"/>
                        <a:t> enfant …</a:t>
                      </a:r>
                      <a:endParaRPr lang="fr-FR" sz="12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700" dirty="0"/>
                    </a:p>
                  </a:txBody>
                  <a:tcPr marL="68580" marR="68580" marT="66040" marB="6604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" name="ZoneTexte 15"/>
          <p:cNvSpPr txBox="1"/>
          <p:nvPr/>
        </p:nvSpPr>
        <p:spPr>
          <a:xfrm>
            <a:off x="332656" y="4520952"/>
            <a:ext cx="6192688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AutoNum type="arabicPeriod"/>
            </a:pPr>
            <a:r>
              <a:rPr lang="fr-FR" sz="1200" dirty="0" smtClean="0"/>
              <a:t>L’école s’engage à scolariser l’(les) élève(s) désigné(s) ci-dessus durant l’année scolaire selon le principe du projet éducatif et selon le contrat d’association avec l’Etat garantissant le respect des programmes nationaux.</a:t>
            </a:r>
          </a:p>
          <a:p>
            <a:pPr marL="342900" indent="-342900" algn="just">
              <a:buAutoNum type="arabicPeriod"/>
            </a:pPr>
            <a:r>
              <a:rPr lang="fr-FR" sz="1200" dirty="0" smtClean="0"/>
              <a:t>La famille de (des) l’élève (s) désigné(s) ci-dessus s’engage à respecter le caractère catholique de l’établissement, à honorer ses engagements financiers, à faire respecter par son enfant le règlement intérieur remis en début d’année. La famille s’engage à collaborer à l’éducation, en évitant de contredire les décisions pédagogiques et éducatives prises par l’école. La famille s’engage à un suivi régulier de la scolarité de son (ses) enfant(s): signatures demandées, circulaires à lire, réunion de parents, entretien individuel de suivi.</a:t>
            </a:r>
          </a:p>
          <a:p>
            <a:pPr marL="342900" indent="-342900" algn="just">
              <a:buAutoNum type="arabicPeriod"/>
            </a:pPr>
            <a:r>
              <a:rPr lang="fr-FR" sz="1200" dirty="0" smtClean="0"/>
              <a:t>Le coût de la scolarisation comprend la contribution familiale* annuelle payable en 10 mensualités même en cas d’absence, la restauration scolaire (tickets de cantine), les prestations périscolaires diverses (garderies et étude).</a:t>
            </a:r>
          </a:p>
          <a:p>
            <a:pPr marL="342900" indent="-342900" algn="just"/>
            <a:r>
              <a:rPr lang="fr-FR" sz="1200" dirty="0" smtClean="0"/>
              <a:t>	* En septembre, le coût de la facture est doublée en primaire et en maternelle </a:t>
            </a:r>
            <a:r>
              <a:rPr lang="fr-FR" sz="1200" smtClean="0"/>
              <a:t>(photocopies, </a:t>
            </a:r>
            <a:r>
              <a:rPr lang="fr-FR" sz="1200" dirty="0" smtClean="0"/>
              <a:t>peinture et matériel divers ).</a:t>
            </a:r>
          </a:p>
          <a:p>
            <a:pPr marL="342900" indent="-342900" algn="just"/>
            <a:r>
              <a:rPr lang="fr-FR" sz="1200" dirty="0" smtClean="0"/>
              <a:t>4.    Le contrat a une valeur d’un an et n’est pas automatiquement reconductible l’année suivante (scolarité non payée, problème de discipline, réorientation scolaire, non adhésion au règlement et non respect de ce contrat).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404664" y="7905328"/>
            <a:ext cx="626469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A Calais, le……………………………………………..………….</a:t>
            </a:r>
          </a:p>
          <a:p>
            <a:endParaRPr lang="fr-FR" sz="1400" dirty="0" smtClean="0"/>
          </a:p>
          <a:p>
            <a:r>
              <a:rPr lang="fr-FR" sz="1400" dirty="0" smtClean="0"/>
              <a:t>Signatures du (des) parent(s)  ou 	                      Signature du chef d’établissement</a:t>
            </a:r>
          </a:p>
          <a:p>
            <a:r>
              <a:rPr lang="fr-FR" sz="1400" dirty="0" smtClean="0"/>
              <a:t>des représentants légaux		                     (lu et approuvé)</a:t>
            </a:r>
          </a:p>
          <a:p>
            <a:r>
              <a:rPr lang="fr-FR" sz="1400" dirty="0" smtClean="0"/>
              <a:t>(lu et approuvé)		                    </a:t>
            </a:r>
            <a:endParaRPr lang="fr-FR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155</TotalTime>
  <Words>256</Words>
  <Application>Microsoft Office PowerPoint</Application>
  <PresentationFormat>Format A4 (210 x 297 mm)</PresentationFormat>
  <Paragraphs>28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ECOLE SAINT VINCENT 76 avenue Saint Exupéry 62100 CALAIS Tél: 03 21 96 79 65</dc:title>
  <dc:creator>User</dc:creator>
  <cp:lastModifiedBy>User</cp:lastModifiedBy>
  <cp:revision>31</cp:revision>
  <dcterms:created xsi:type="dcterms:W3CDTF">2013-07-14T16:55:31Z</dcterms:created>
  <dcterms:modified xsi:type="dcterms:W3CDTF">2017-06-07T15:03:47Z</dcterms:modified>
</cp:coreProperties>
</file>